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7"/>
  </p:notesMasterIdLst>
  <p:handoutMasterIdLst>
    <p:handoutMasterId r:id="rId18"/>
  </p:handoutMasterIdLst>
  <p:sldIdLst>
    <p:sldId id="774" r:id="rId2"/>
    <p:sldId id="783" r:id="rId3"/>
    <p:sldId id="781" r:id="rId4"/>
    <p:sldId id="788" r:id="rId5"/>
    <p:sldId id="789" r:id="rId6"/>
    <p:sldId id="790" r:id="rId7"/>
    <p:sldId id="791" r:id="rId8"/>
    <p:sldId id="792" r:id="rId9"/>
    <p:sldId id="780" r:id="rId10"/>
    <p:sldId id="782" r:id="rId11"/>
    <p:sldId id="784" r:id="rId12"/>
    <p:sldId id="779" r:id="rId13"/>
    <p:sldId id="786" r:id="rId14"/>
    <p:sldId id="787" r:id="rId15"/>
    <p:sldId id="785" r:id="rId16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0CC2B19-0152-48C4-9776-5E1C93263B9D}">
          <p14:sldIdLst>
            <p14:sldId id="774"/>
            <p14:sldId id="783"/>
            <p14:sldId id="781"/>
            <p14:sldId id="788"/>
            <p14:sldId id="789"/>
            <p14:sldId id="790"/>
            <p14:sldId id="791"/>
            <p14:sldId id="792"/>
            <p14:sldId id="780"/>
            <p14:sldId id="782"/>
            <p14:sldId id="784"/>
            <p14:sldId id="779"/>
            <p14:sldId id="786"/>
            <p14:sldId id="787"/>
            <p14:sldId id="7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A682"/>
    <a:srgbClr val="19AB73"/>
    <a:srgbClr val="C38ADC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Gitternetz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Keine Formatvorlage, Tabellengitternetz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2838BEF-8BB2-4498-84A7-C5851F593DF1}" styleName="Mittlere Formatvorlage 4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92793" autoAdjust="0"/>
  </p:normalViewPr>
  <p:slideViewPr>
    <p:cSldViewPr snapToObjects="1">
      <p:cViewPr>
        <p:scale>
          <a:sx n="125" d="100"/>
          <a:sy n="125" d="100"/>
        </p:scale>
        <p:origin x="576" y="-4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0" d="100"/>
        <a:sy n="120" d="100"/>
      </p:scale>
      <p:origin x="0" y="5952"/>
    </p:cViewPr>
  </p:sorterViewPr>
  <p:notesViewPr>
    <p:cSldViewPr snapToObjects="1">
      <p:cViewPr varScale="1">
        <p:scale>
          <a:sx n="122" d="100"/>
          <a:sy n="122" d="100"/>
        </p:scale>
        <p:origin x="3864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e-DE"/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99C6125-75A0-455B-936B-E52DC9776EFC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04492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e-DE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35D100B-8FB0-4F45-A8C0-3F8C65FEE5C2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4457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9138" y="6172200"/>
            <a:ext cx="7700962" cy="254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600" b="1"/>
            </a:lvl1pPr>
          </a:lstStyle>
          <a:p>
            <a:fld id="{30B1EE28-4F67-4416-A18C-74FB63371EF5}" type="datetime1">
              <a:rPr lang="de-DE"/>
              <a:pPr/>
              <a:t>29.08.16</a:t>
            </a:fld>
            <a:r>
              <a:rPr lang="de-DE"/>
              <a:t>, Verfasser [optional] / 16 pt / Zeilenabstand 1-fach</a:t>
            </a:r>
          </a:p>
        </p:txBody>
      </p:sp>
      <p:pic>
        <p:nvPicPr>
          <p:cNvPr id="4108" name="Picture 12" descr="xEKUT_WortBildMarke_W_RG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138" y="358775"/>
            <a:ext cx="2806700" cy="727075"/>
          </a:xfrm>
          <a:prstGeom prst="rect">
            <a:avLst/>
          </a:prstGeom>
          <a:noFill/>
        </p:spPr>
      </p:pic>
      <p:sp>
        <p:nvSpPr>
          <p:cNvPr id="4109" name="Line 13"/>
          <p:cNvSpPr>
            <a:spLocks noChangeShapeType="1"/>
          </p:cNvSpPr>
          <p:nvPr/>
        </p:nvSpPr>
        <p:spPr bwMode="auto">
          <a:xfrm>
            <a:off x="719138" y="1258888"/>
            <a:ext cx="7705725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4113" name="Rectangle 1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719138" y="5194300"/>
            <a:ext cx="7700962" cy="803275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2400"/>
            </a:lvl1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116" name="Rectangle 20"/>
          <p:cNvSpPr>
            <a:spLocks noGrp="1" noChangeArrowheads="1"/>
          </p:cNvSpPr>
          <p:nvPr>
            <p:ph type="ctrTitle" sz="quarter"/>
          </p:nvPr>
        </p:nvSpPr>
        <p:spPr>
          <a:xfrm>
            <a:off x="719138" y="4672013"/>
            <a:ext cx="7700962" cy="427037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4141" name="Rectangle 4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914775" y="927100"/>
            <a:ext cx="4505325" cy="1825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de-DE"/>
              <a:t>&lt;Fachbereich/Institut/Lehrstuhl/Dezernatsabteilung&gt;</a:t>
            </a:r>
          </a:p>
        </p:txBody>
      </p:sp>
      <p:pic>
        <p:nvPicPr>
          <p:cNvPr id="4142" name="Picture 46" descr="7mathnat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90963" y="371475"/>
            <a:ext cx="4191000" cy="460375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499225" y="1292225"/>
            <a:ext cx="1925638" cy="48339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719138" y="1292225"/>
            <a:ext cx="5627687" cy="4833938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3901" y="918686"/>
            <a:ext cx="7700962" cy="36933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23901" y="1403906"/>
            <a:ext cx="7705725" cy="4718866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27784" y="98048"/>
            <a:ext cx="5792316" cy="738664"/>
          </a:xfrm>
        </p:spPr>
        <p:txBody>
          <a:bodyPr anchor="ctr" anchorCtr="0"/>
          <a:lstStyle>
            <a:lvl1pPr algn="r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19138" y="1124744"/>
            <a:ext cx="7705725" cy="5001419"/>
          </a:xfrm>
        </p:spPr>
        <p:txBody>
          <a:bodyPr/>
          <a:lstStyle>
            <a:lvl1pPr marL="180975" marR="0" indent="-180975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Char char="•"/>
              <a:tabLst/>
              <a:defRPr/>
            </a:lvl1pPr>
            <a:lvl2pPr marL="541338" marR="0" indent="-180975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Tx/>
              <a:buChar char="-"/>
              <a:tabLst/>
              <a:defRPr/>
            </a:lvl2pPr>
            <a:lvl3pPr marL="895350" marR="0" indent="-174625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Char char="§"/>
              <a:tabLst/>
              <a:defRPr/>
            </a:lvl3pPr>
            <a:lvl4pPr marL="1260475" marR="0" indent="-185738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Char char="•"/>
              <a:tabLst/>
              <a:defRPr sz="1400"/>
            </a:lvl4pPr>
            <a:lvl5pPr marL="1622425" marR="0" indent="-182563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Char char="-"/>
              <a:tabLst/>
              <a:defRPr/>
            </a:lvl5pPr>
          </a:lstStyle>
          <a:p>
            <a:pPr marL="180975" marR="0" lvl="0" indent="-180975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de-DE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Textmasterformat bearbeiten</a:t>
            </a:r>
          </a:p>
          <a:p>
            <a:pPr marL="541338" marR="0" lvl="1" indent="-180975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Pct val="80000"/>
              <a:buFontTx/>
              <a:buChar char="-"/>
              <a:tabLst/>
              <a:defRPr/>
            </a:pPr>
            <a:r>
              <a:rPr kumimoji="0" lang="de-DE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</a:rPr>
              <a:t>Zweite Ebene</a:t>
            </a:r>
          </a:p>
          <a:p>
            <a:pPr marL="895350" marR="0" lvl="2" indent="-174625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de-DE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</a:rPr>
              <a:t>Dritte Ebene</a:t>
            </a:r>
          </a:p>
          <a:p>
            <a:pPr marL="1260475" marR="0" lvl="3" indent="-185738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de-DE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</a:rPr>
              <a:t>Vierte Ebene</a:t>
            </a:r>
          </a:p>
          <a:p>
            <a:pPr marL="1622425" marR="0" lvl="4" indent="-182563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de-DE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</a:rPr>
              <a:t>Fünfte Ebene</a:t>
            </a:r>
            <a:endParaRPr kumimoji="0" lang="de-DE" sz="1200" b="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114507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231106"/>
          </a:xfrm>
        </p:spPr>
        <p:txBody>
          <a:bodyPr anchor="t"/>
          <a:lstStyle>
            <a:lvl1pPr algn="l">
              <a:defRPr sz="4000" b="1" cap="small" baseline="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719138" y="1773238"/>
            <a:ext cx="3776662" cy="4352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73238"/>
            <a:ext cx="3776663" cy="4352925"/>
          </a:xfrm>
        </p:spPr>
        <p:txBody>
          <a:bodyPr/>
          <a:lstStyle>
            <a:lvl1pPr>
              <a:buClr>
                <a:schemeClr val="tx1"/>
              </a:buClr>
              <a:defRPr sz="2800"/>
            </a:lvl1pPr>
            <a:lvl2pPr>
              <a:buClr>
                <a:schemeClr val="tx1"/>
              </a:buClr>
              <a:defRPr sz="2400"/>
            </a:lvl2pPr>
            <a:lvl3pPr>
              <a:buClr>
                <a:schemeClr val="tx1"/>
              </a:buClr>
              <a:defRPr sz="20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Line 8"/>
          <p:cNvSpPr>
            <a:spLocks noChangeShapeType="1"/>
          </p:cNvSpPr>
          <p:nvPr/>
        </p:nvSpPr>
        <p:spPr bwMode="auto">
          <a:xfrm>
            <a:off x="719138" y="809625"/>
            <a:ext cx="7705725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719138" y="1292225"/>
            <a:ext cx="770096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smtClean="0"/>
              <a:t>Titelmasterformat durch Klicken bearbeiten</a:t>
            </a:r>
          </a:p>
        </p:txBody>
      </p:sp>
      <p:sp>
        <p:nvSpPr>
          <p:cNvPr id="3089" name="Line 17"/>
          <p:cNvSpPr>
            <a:spLocks noChangeShapeType="1"/>
          </p:cNvSpPr>
          <p:nvPr userDrawn="1"/>
        </p:nvSpPr>
        <p:spPr bwMode="auto">
          <a:xfrm>
            <a:off x="719138" y="6315075"/>
            <a:ext cx="7705725" cy="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pic>
        <p:nvPicPr>
          <p:cNvPr id="3094" name="Picture 22" descr="xEKUT_WortBildMarke_W_RGB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19138" y="179388"/>
            <a:ext cx="1763712" cy="457200"/>
          </a:xfrm>
          <a:prstGeom prst="rect">
            <a:avLst/>
          </a:prstGeom>
          <a:noFill/>
        </p:spPr>
      </p:pic>
      <p:sp>
        <p:nvSpPr>
          <p:cNvPr id="3095" name="Rectangle 2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9138" y="1773238"/>
            <a:ext cx="7705725" cy="435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3" name="Textfeld 2"/>
          <p:cNvSpPr txBox="1"/>
          <p:nvPr userDrawn="1"/>
        </p:nvSpPr>
        <p:spPr>
          <a:xfrm>
            <a:off x="719138" y="6518375"/>
            <a:ext cx="770096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tabLst>
                <a:tab pos="7702550" algn="r"/>
              </a:tabLst>
            </a:pPr>
            <a:fld id="{23E27E3F-4BCF-444A-932B-61F1B2DC888B}" type="slidenum">
              <a:rPr lang="de-DE" sz="1000" kern="120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tabLst>
                  <a:tab pos="7702550" algn="r"/>
                </a:tabLst>
              </a:pPr>
              <a:t>‹Nr.›</a:t>
            </a:fld>
            <a:r>
              <a:rPr lang="de-DE" sz="10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| Prof. Dr. Oliver Bringmann	© </a:t>
            </a:r>
            <a:r>
              <a:rPr lang="de-DE" sz="10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2016 </a:t>
            </a:r>
            <a:r>
              <a:rPr lang="de-DE" sz="10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Universität Tübingen</a:t>
            </a:r>
            <a:endParaRPr lang="de-DE" sz="1000" kern="120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61" r:id="rId3"/>
    <p:sldLayoutId id="2147483662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9pPr>
    </p:titleStyle>
    <p:bodyStyle>
      <a:lvl1pPr marL="180975" indent="-18097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41338" indent="-18097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SzPct val="80000"/>
        <a:buChar char="-"/>
        <a:defRPr sz="2000">
          <a:solidFill>
            <a:schemeClr val="tx1"/>
          </a:solidFill>
          <a:latin typeface="+mn-lt"/>
        </a:defRPr>
      </a:lvl2pPr>
      <a:lvl3pPr marL="895350" indent="-17462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1260475" indent="-185738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Char char="•"/>
        <a:defRPr sz="1400">
          <a:solidFill>
            <a:schemeClr val="tx1"/>
          </a:solidFill>
          <a:latin typeface="+mn-lt"/>
        </a:defRPr>
      </a:lvl4pPr>
      <a:lvl5pPr marL="1622425" indent="-18256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Char char="-"/>
        <a:defRPr sz="1200">
          <a:solidFill>
            <a:schemeClr val="tx1"/>
          </a:solidFill>
          <a:latin typeface="+mn-lt"/>
        </a:defRPr>
      </a:lvl5pPr>
      <a:lvl6pPr marL="2079625" indent="-18256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har char="-"/>
        <a:defRPr sz="1200">
          <a:solidFill>
            <a:schemeClr val="tx1"/>
          </a:solidFill>
          <a:latin typeface="+mn-lt"/>
        </a:defRPr>
      </a:lvl6pPr>
      <a:lvl7pPr marL="2536825" indent="-18256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har char="-"/>
        <a:defRPr sz="1200">
          <a:solidFill>
            <a:schemeClr val="tx1"/>
          </a:solidFill>
          <a:latin typeface="+mn-lt"/>
        </a:defRPr>
      </a:lvl7pPr>
      <a:lvl8pPr marL="2994025" indent="-18256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har char="-"/>
        <a:defRPr sz="1200">
          <a:solidFill>
            <a:schemeClr val="tx1"/>
          </a:solidFill>
          <a:latin typeface="+mn-lt"/>
        </a:defRPr>
      </a:lvl8pPr>
      <a:lvl9pPr marL="3451225" indent="-18256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har char="-"/>
        <a:defRPr sz="1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9"/>
          <p:cNvSpPr>
            <a:spLocks noGrp="1" noChangeArrowheads="1"/>
          </p:cNvSpPr>
          <p:nvPr>
            <p:ph type="dt" sz="half" idx="2"/>
          </p:nvPr>
        </p:nvSpPr>
        <p:spPr>
          <a:ln/>
        </p:spPr>
        <p:txBody>
          <a:bodyPr/>
          <a:lstStyle/>
          <a:p>
            <a:r>
              <a:rPr lang="de-DE" dirty="0" smtClean="0"/>
              <a:t>21.09.2016, Prof. Dr. Oliver </a:t>
            </a:r>
            <a:r>
              <a:rPr lang="de-DE" dirty="0" err="1" smtClean="0"/>
              <a:t>Bringmann</a:t>
            </a:r>
            <a:endParaRPr lang="de-DE" dirty="0"/>
          </a:p>
        </p:txBody>
      </p:sp>
      <p:sp>
        <p:nvSpPr>
          <p:cNvPr id="9" name="Rectangle 45"/>
          <p:cNvSpPr>
            <a:spLocks noGrp="1" noChangeArrowheads="1"/>
          </p:cNvSpPr>
          <p:nvPr>
            <p:ph type="ftr" sz="quarter" idx="3"/>
          </p:nvPr>
        </p:nvSpPr>
        <p:spPr>
          <a:xfrm>
            <a:off x="3914775" y="927100"/>
            <a:ext cx="4505325" cy="184666"/>
          </a:xfrm>
          <a:ln/>
        </p:spPr>
        <p:txBody>
          <a:bodyPr/>
          <a:lstStyle/>
          <a:p>
            <a:r>
              <a:rPr lang="de-DE" dirty="0" smtClean="0"/>
              <a:t>Eingebettete Systeme</a:t>
            </a:r>
            <a:endParaRPr lang="de-DE" dirty="0"/>
          </a:p>
        </p:txBody>
      </p:sp>
      <p:sp>
        <p:nvSpPr>
          <p:cNvPr id="5130" name="Rectangle 10"/>
          <p:cNvSpPr>
            <a:spLocks noGrp="1" noChangeArrowheads="1"/>
          </p:cNvSpPr>
          <p:nvPr>
            <p:ph type="ctrTitle"/>
          </p:nvPr>
        </p:nvSpPr>
        <p:spPr>
          <a:xfrm>
            <a:off x="719138" y="4603530"/>
            <a:ext cx="7700962" cy="495520"/>
          </a:xfrm>
        </p:spPr>
        <p:txBody>
          <a:bodyPr/>
          <a:lstStyle/>
          <a:p>
            <a:pPr>
              <a:lnSpc>
                <a:spcPct val="115000"/>
              </a:lnSpc>
              <a:spcBef>
                <a:spcPct val="25000"/>
              </a:spcBef>
            </a:pPr>
            <a:r>
              <a:rPr lang="de-DE" dirty="0" smtClean="0"/>
              <a:t>PiSense </a:t>
            </a:r>
            <a:r>
              <a:rPr lang="de-DE" smtClean="0"/>
              <a:t>mit Quadrocopter</a:t>
            </a:r>
            <a:endParaRPr lang="de-DE" dirty="0"/>
          </a:p>
        </p:txBody>
      </p:sp>
      <p:sp>
        <p:nvSpPr>
          <p:cNvPr id="5132" name="Rectangle 12"/>
          <p:cNvSpPr>
            <a:spLocks noChangeArrowheads="1"/>
          </p:cNvSpPr>
          <p:nvPr/>
        </p:nvSpPr>
        <p:spPr bwMode="auto">
          <a:xfrm>
            <a:off x="719138" y="3681413"/>
            <a:ext cx="7700962" cy="179387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pic>
        <p:nvPicPr>
          <p:cNvPr id="7" name="Bildplatzhalter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1" b="6061"/>
          <a:stretch>
            <a:fillRect/>
          </a:stretch>
        </p:blipFill>
        <p:spPr>
          <a:xfrm>
            <a:off x="719138" y="1425039"/>
            <a:ext cx="7700962" cy="2256374"/>
          </a:xfrm>
          <a:prstGeom prst="rect">
            <a:avLst/>
          </a:prstGeom>
        </p:spPr>
      </p:pic>
      <p:sp>
        <p:nvSpPr>
          <p:cNvPr id="2" name="Untertitel 1"/>
          <p:cNvSpPr>
            <a:spLocks noGrp="1"/>
          </p:cNvSpPr>
          <p:nvPr>
            <p:ph type="subTitle" sz="quarter" idx="1"/>
          </p:nvPr>
        </p:nvSpPr>
        <p:spPr>
          <a:xfrm>
            <a:off x="719138" y="5194300"/>
            <a:ext cx="7700962" cy="338554"/>
          </a:xfrm>
        </p:spPr>
        <p:txBody>
          <a:bodyPr/>
          <a:lstStyle/>
          <a:p>
            <a:r>
              <a:rPr lang="de-DE" sz="2000" dirty="0" smtClean="0"/>
              <a:t>Betreuer: Vikas Agrawal</a:t>
            </a:r>
            <a:endParaRPr lang="de-DE" sz="2000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4255368"/>
            <a:ext cx="1867940" cy="191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44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9138" y="1288018"/>
            <a:ext cx="7700962" cy="369332"/>
          </a:xfrm>
        </p:spPr>
        <p:txBody>
          <a:bodyPr/>
          <a:lstStyle/>
          <a:p>
            <a:r>
              <a:rPr lang="de-DE" dirty="0" smtClean="0"/>
              <a:t>Datenbanken</a:t>
            </a:r>
            <a:r>
              <a:rPr lang="de-DE" dirty="0" smtClean="0"/>
              <a:t>	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373" y="2132856"/>
            <a:ext cx="2888172" cy="2929334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566" y="1202888"/>
            <a:ext cx="1386996" cy="717337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843" y="5105648"/>
            <a:ext cx="723404" cy="72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6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9138" y="1288018"/>
            <a:ext cx="7700962" cy="369332"/>
          </a:xfrm>
        </p:spPr>
        <p:txBody>
          <a:bodyPr/>
          <a:lstStyle/>
          <a:p>
            <a:r>
              <a:rPr lang="de-DE" dirty="0" smtClean="0"/>
              <a:t>Applikation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Funktionen:</a:t>
            </a:r>
            <a:endParaRPr lang="de-DE" dirty="0" smtClean="0"/>
          </a:p>
          <a:p>
            <a:r>
              <a:rPr lang="de-DE" dirty="0" smtClean="0"/>
              <a:t>Motor starten/stoppen</a:t>
            </a:r>
          </a:p>
          <a:p>
            <a:r>
              <a:rPr lang="de-DE" dirty="0" smtClean="0"/>
              <a:t>Rotortest</a:t>
            </a:r>
          </a:p>
          <a:p>
            <a:r>
              <a:rPr lang="de-DE" dirty="0" smtClean="0"/>
              <a:t>Einzelansteuerung der Rotoren</a:t>
            </a:r>
          </a:p>
          <a:p>
            <a:r>
              <a:rPr lang="de-DE" dirty="0" smtClean="0"/>
              <a:t>Demo</a:t>
            </a:r>
            <a:endParaRPr lang="de-DE" dirty="0" smtClean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364720"/>
            <a:ext cx="1946414" cy="373824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8" r="18814"/>
          <a:stretch/>
        </p:blipFill>
        <p:spPr>
          <a:xfrm>
            <a:off x="2051720" y="4077072"/>
            <a:ext cx="2160000" cy="171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1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719138" y="1288018"/>
            <a:ext cx="7700962" cy="369332"/>
          </a:xfrm>
        </p:spPr>
        <p:txBody>
          <a:bodyPr/>
          <a:lstStyle/>
          <a:p>
            <a:r>
              <a:rPr lang="de-DE" dirty="0"/>
              <a:t>WebProjectManagment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Funktionen:</a:t>
            </a:r>
          </a:p>
          <a:p>
            <a:pPr lvl="1" algn="just">
              <a:lnSpc>
                <a:spcPct val="100000"/>
              </a:lnSpc>
            </a:pPr>
            <a:r>
              <a:rPr lang="de-D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 charset="0"/>
                <a:cs typeface="Arial" charset="0"/>
              </a:rPr>
              <a:t>Ticketsystem</a:t>
            </a:r>
            <a:endParaRPr lang="de-D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 charset="0"/>
              <a:cs typeface="Arial" charset="0"/>
            </a:endParaRPr>
          </a:p>
          <a:p>
            <a:pPr lvl="1" algn="just">
              <a:lnSpc>
                <a:spcPct val="100000"/>
              </a:lnSpc>
            </a:pPr>
            <a:r>
              <a:rPr lang="de-D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 charset="0"/>
                <a:cs typeface="Arial" charset="0"/>
              </a:rPr>
              <a:t>Login </a:t>
            </a: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 charset="0"/>
                <a:cs typeface="Arial" charset="0"/>
              </a:rPr>
              <a:t>&amp; Admin Bereich</a:t>
            </a:r>
          </a:p>
          <a:p>
            <a:pPr lvl="1" algn="just">
              <a:lnSpc>
                <a:spcPct val="100000"/>
              </a:lnSpc>
            </a:pPr>
            <a:r>
              <a:rPr lang="de-D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 charset="0"/>
                <a:cs typeface="Arial" charset="0"/>
              </a:rPr>
              <a:t>Content </a:t>
            </a: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 charset="0"/>
                <a:cs typeface="Arial" charset="0"/>
              </a:rPr>
              <a:t>Management System</a:t>
            </a:r>
          </a:p>
          <a:p>
            <a:pPr algn="just">
              <a:lnSpc>
                <a:spcPct val="100000"/>
              </a:lnSpc>
            </a:pPr>
            <a:endParaRPr lang="de-D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 charset="0"/>
              <a:cs typeface="Arial" charset="0"/>
            </a:endParaRPr>
          </a:p>
          <a:p>
            <a:pPr algn="just">
              <a:lnSpc>
                <a:spcPct val="100000"/>
              </a:lnSpc>
            </a:pPr>
            <a:endParaRPr lang="de-D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 charset="0"/>
              <a:cs typeface="Arial" charset="0"/>
            </a:endParaRPr>
          </a:p>
          <a:p>
            <a:pPr lvl="1"/>
            <a:endParaRPr lang="de-DE" dirty="0" smtClean="0"/>
          </a:p>
          <a:p>
            <a:pPr lvl="1"/>
            <a:endParaRPr lang="de-DE" dirty="0" smtClean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9" b="10892"/>
          <a:stretch/>
        </p:blipFill>
        <p:spPr>
          <a:xfrm>
            <a:off x="5027980" y="1315586"/>
            <a:ext cx="3392120" cy="2305530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032" y="3648684"/>
            <a:ext cx="1968808" cy="656270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3716148"/>
            <a:ext cx="588806" cy="58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5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83568" y="3068960"/>
            <a:ext cx="7700962" cy="369332"/>
          </a:xfrm>
        </p:spPr>
        <p:txBody>
          <a:bodyPr/>
          <a:lstStyle/>
          <a:p>
            <a:pPr algn="ctr"/>
            <a:r>
              <a:rPr lang="de-DE" dirty="0" smtClean="0"/>
              <a:t>Fragen?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0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719138" y="1288018"/>
            <a:ext cx="7700962" cy="369332"/>
          </a:xfrm>
        </p:spPr>
        <p:txBody>
          <a:bodyPr/>
          <a:lstStyle/>
          <a:p>
            <a:pPr algn="ctr"/>
            <a:r>
              <a:rPr lang="de-DE" dirty="0" smtClean="0"/>
              <a:t>Live Präsentation</a:t>
            </a:r>
            <a:endParaRPr lang="de-DE" dirty="0"/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999808"/>
            <a:ext cx="3565589" cy="3658915"/>
          </a:xfr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768057"/>
            <a:ext cx="1268466" cy="2436187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33" y="2924943"/>
            <a:ext cx="3171099" cy="212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47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83740" y="3789040"/>
            <a:ext cx="7700962" cy="430887"/>
          </a:xfrm>
        </p:spPr>
        <p:txBody>
          <a:bodyPr/>
          <a:lstStyle/>
          <a:p>
            <a:r>
              <a:rPr lang="de-DE" sz="2800" dirty="0" smtClean="0"/>
              <a:t>Vielen Dank </a:t>
            </a:r>
            <a:r>
              <a:rPr lang="de-DE" sz="2800" smtClean="0"/>
              <a:t>für Ihre </a:t>
            </a:r>
            <a:r>
              <a:rPr lang="de-DE" sz="2800" dirty="0" smtClean="0"/>
              <a:t>Aufmerksamkeit</a:t>
            </a:r>
            <a:endParaRPr lang="de-DE" sz="2800" dirty="0"/>
          </a:p>
        </p:txBody>
      </p:sp>
      <p:pic>
        <p:nvPicPr>
          <p:cNvPr id="6" name="Inhaltsplatzhalt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498434"/>
            <a:ext cx="1976933" cy="2028678"/>
          </a:xfrm>
        </p:spPr>
      </p:pic>
      <p:sp>
        <p:nvSpPr>
          <p:cNvPr id="8" name="Textfeld 7"/>
          <p:cNvSpPr txBox="1"/>
          <p:nvPr/>
        </p:nvSpPr>
        <p:spPr>
          <a:xfrm>
            <a:off x="827584" y="4653136"/>
            <a:ext cx="85689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smtClean="0"/>
              <a:t>Betreuer:</a:t>
            </a:r>
          </a:p>
          <a:p>
            <a:r>
              <a:rPr lang="de-DE" sz="1400" dirty="0" smtClean="0"/>
              <a:t>Vikas Agrawal</a:t>
            </a:r>
          </a:p>
          <a:p>
            <a:endParaRPr lang="de-DE" sz="1400" b="1" dirty="0"/>
          </a:p>
          <a:p>
            <a:r>
              <a:rPr lang="de-DE" sz="1400" b="1" dirty="0" smtClean="0"/>
              <a:t>Teilnehmer:</a:t>
            </a:r>
          </a:p>
          <a:p>
            <a:r>
              <a:rPr lang="de-DE" sz="1400" dirty="0"/>
              <a:t>Philipp Gackstatter, Marcel Früh, Dominik Heinrich, </a:t>
            </a:r>
            <a:r>
              <a:rPr lang="de-DE" sz="1400" dirty="0" err="1"/>
              <a:t>Jascha</a:t>
            </a:r>
            <a:r>
              <a:rPr lang="de-DE" sz="1400" dirty="0"/>
              <a:t> Petter, Christoph </a:t>
            </a:r>
            <a:r>
              <a:rPr lang="de-DE" sz="1400" dirty="0" err="1"/>
              <a:t>Weik</a:t>
            </a:r>
            <a:endParaRPr lang="de-DE" sz="1400" dirty="0"/>
          </a:p>
          <a:p>
            <a:endParaRPr lang="de-DE" sz="1400" dirty="0"/>
          </a:p>
        </p:txBody>
      </p:sp>
      <p:sp>
        <p:nvSpPr>
          <p:cNvPr id="9" name="Textfeld 8"/>
          <p:cNvSpPr txBox="1"/>
          <p:nvPr/>
        </p:nvSpPr>
        <p:spPr>
          <a:xfrm>
            <a:off x="2699792" y="1036769"/>
            <a:ext cx="4536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/>
              <a:t>PiSense mit Quadrocopter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191080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83568" y="1196752"/>
            <a:ext cx="7772400" cy="615553"/>
          </a:xfrm>
        </p:spPr>
        <p:txBody>
          <a:bodyPr/>
          <a:lstStyle/>
          <a:p>
            <a:r>
              <a:rPr lang="de-DE" smtClean="0"/>
              <a:t>Inhalt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83568" y="1988840"/>
            <a:ext cx="41044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dirty="0" smtClean="0"/>
              <a:t>Architektur des Projektes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Embedded Systems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GUI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Datenbanken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Applikation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WebProjectManagment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Fragen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Live Präsentation</a:t>
            </a:r>
          </a:p>
        </p:txBody>
      </p:sp>
    </p:spTree>
    <p:extLst>
      <p:ext uri="{BB962C8B-B14F-4D97-AF65-F5344CB8AC3E}">
        <p14:creationId xmlns:p14="http://schemas.microsoft.com/office/powerpoint/2010/main" val="181816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9138" y="1288018"/>
            <a:ext cx="7700962" cy="369332"/>
          </a:xfrm>
        </p:spPr>
        <p:txBody>
          <a:bodyPr/>
          <a:lstStyle/>
          <a:p>
            <a:r>
              <a:rPr lang="de-DE" dirty="0" smtClean="0"/>
              <a:t>Architektur des Projektes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8" y="1772816"/>
            <a:ext cx="4917628" cy="4352925"/>
          </a:xfr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616621"/>
            <a:ext cx="3017971" cy="4509120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131" y="995597"/>
            <a:ext cx="423193" cy="423193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6516216" y="995597"/>
            <a:ext cx="190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DOT(</a:t>
            </a:r>
            <a:r>
              <a:rPr lang="de-DE" dirty="0" err="1" smtClean="0"/>
              <a:t>Graphviz</a:t>
            </a:r>
            <a:r>
              <a:rPr lang="de-DE" dirty="0" smtClean="0"/>
              <a:t>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992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9138" y="1288018"/>
            <a:ext cx="7700962" cy="369332"/>
          </a:xfrm>
        </p:spPr>
        <p:txBody>
          <a:bodyPr/>
          <a:lstStyle/>
          <a:p>
            <a:r>
              <a:rPr lang="de-DE" dirty="0" smtClean="0"/>
              <a:t>Embedded Systems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Funktionsweise</a:t>
            </a:r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0" t="7454" r="6292" b="3310"/>
          <a:stretch/>
        </p:blipFill>
        <p:spPr>
          <a:xfrm>
            <a:off x="298719" y="2591268"/>
            <a:ext cx="4270900" cy="2592288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90" y="2348878"/>
            <a:ext cx="3797232" cy="307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1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9138" y="1288018"/>
            <a:ext cx="7700962" cy="369332"/>
          </a:xfrm>
        </p:spPr>
        <p:txBody>
          <a:bodyPr/>
          <a:lstStyle/>
          <a:p>
            <a:r>
              <a:rPr lang="de-DE" dirty="0" smtClean="0"/>
              <a:t>Embedded Systems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ym typeface="Wingdings" panose="05000000000000000000" pitchFamily="2" charset="2"/>
              </a:rPr>
              <a:t>Bestandteile</a:t>
            </a:r>
          </a:p>
          <a:p>
            <a:pPr lvl="1"/>
            <a:r>
              <a:rPr lang="de-DE" dirty="0" smtClean="0">
                <a:sym typeface="Wingdings" panose="05000000000000000000" pitchFamily="2" charset="2"/>
              </a:rPr>
              <a:t>Raspberry Pi als Prozessoreinheit</a:t>
            </a:r>
          </a:p>
          <a:p>
            <a:pPr lvl="1"/>
            <a:r>
              <a:rPr lang="de-DE" dirty="0" smtClean="0">
                <a:sym typeface="Wingdings" panose="05000000000000000000" pitchFamily="2" charset="2"/>
              </a:rPr>
              <a:t>4Motoren -&gt; Ansteuerung über I2C</a:t>
            </a:r>
          </a:p>
          <a:p>
            <a:pPr lvl="1"/>
            <a:r>
              <a:rPr lang="de-DE" dirty="0" smtClean="0">
                <a:sym typeface="Wingdings" panose="05000000000000000000" pitchFamily="2" charset="2"/>
              </a:rPr>
              <a:t>Boardprogrammiersprache C</a:t>
            </a:r>
          </a:p>
          <a:p>
            <a:pPr lvl="1"/>
            <a:r>
              <a:rPr lang="de-DE" dirty="0" smtClean="0">
                <a:sym typeface="Wingdings" panose="05000000000000000000" pitchFamily="2" charset="2"/>
              </a:rPr>
              <a:t>Geschwindigkeitsregelung erfolgt über </a:t>
            </a:r>
            <a:r>
              <a:rPr lang="de-DE" dirty="0" err="1" smtClean="0">
                <a:sym typeface="Wingdings" panose="05000000000000000000" pitchFamily="2" charset="2"/>
              </a:rPr>
              <a:t>pwm</a:t>
            </a:r>
            <a:endParaRPr lang="de-DE" dirty="0" smtClean="0">
              <a:sym typeface="Wingdings" panose="05000000000000000000" pitchFamily="2" charset="2"/>
            </a:endParaRPr>
          </a:p>
          <a:p>
            <a:pPr lvl="1"/>
            <a:r>
              <a:rPr lang="de-DE" dirty="0" smtClean="0">
                <a:sym typeface="Wingdings" panose="05000000000000000000" pitchFamily="2" charset="2"/>
              </a:rPr>
              <a:t>Sensoren</a:t>
            </a:r>
            <a:endParaRPr lang="de-DE" dirty="0" smtClean="0">
              <a:sym typeface="Wingdings" panose="05000000000000000000" pitchFamily="2" charset="2"/>
            </a:endParaRPr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947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9138" y="1288018"/>
            <a:ext cx="7700962" cy="369332"/>
          </a:xfrm>
        </p:spPr>
        <p:txBody>
          <a:bodyPr/>
          <a:lstStyle/>
          <a:p>
            <a:r>
              <a:rPr lang="de-DE" dirty="0" smtClean="0"/>
              <a:t>Embedded Systems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ym typeface="Wingdings" panose="05000000000000000000" pitchFamily="2" charset="2"/>
              </a:rPr>
              <a:t>Sensoren(UDP)</a:t>
            </a:r>
          </a:p>
          <a:p>
            <a:pPr lvl="1"/>
            <a:r>
              <a:rPr lang="de-DE" dirty="0" smtClean="0">
                <a:sym typeface="Wingdings" panose="05000000000000000000" pitchFamily="2" charset="2"/>
              </a:rPr>
              <a:t>ACC_X,Y,Z</a:t>
            </a:r>
          </a:p>
          <a:p>
            <a:pPr lvl="1"/>
            <a:r>
              <a:rPr lang="de-DE" dirty="0" smtClean="0">
                <a:sym typeface="Wingdings" panose="05000000000000000000" pitchFamily="2" charset="2"/>
              </a:rPr>
              <a:t>MAG_X,Y,Z</a:t>
            </a:r>
          </a:p>
          <a:p>
            <a:pPr lvl="1"/>
            <a:r>
              <a:rPr lang="de-DE" dirty="0" smtClean="0">
                <a:sym typeface="Wingdings" panose="05000000000000000000" pitchFamily="2" charset="2"/>
              </a:rPr>
              <a:t>G_ROLL,PITCH,YAW</a:t>
            </a:r>
          </a:p>
          <a:p>
            <a:pPr lvl="1"/>
            <a:r>
              <a:rPr lang="de-DE" dirty="0" smtClean="0">
                <a:sym typeface="Wingdings" panose="05000000000000000000" pitchFamily="2" charset="2"/>
              </a:rPr>
              <a:t>TEMP</a:t>
            </a:r>
          </a:p>
          <a:p>
            <a:pPr lvl="1"/>
            <a:r>
              <a:rPr lang="de-DE" dirty="0" smtClean="0">
                <a:sym typeface="Wingdings" panose="05000000000000000000" pitchFamily="2" charset="2"/>
              </a:rPr>
              <a:t>PRESS</a:t>
            </a:r>
          </a:p>
          <a:p>
            <a:pPr lvl="1"/>
            <a:r>
              <a:rPr lang="de-DE" dirty="0" smtClean="0">
                <a:sym typeface="Wingdings" panose="05000000000000000000" pitchFamily="2" charset="2"/>
              </a:rPr>
              <a:t>M1, M2, M3</a:t>
            </a:r>
          </a:p>
          <a:p>
            <a:pPr lvl="1"/>
            <a:r>
              <a:rPr lang="de-DE" dirty="0" err="1" smtClean="0">
                <a:sym typeface="Wingdings" panose="05000000000000000000" pitchFamily="2" charset="2"/>
              </a:rPr>
              <a:t>Timestamp</a:t>
            </a:r>
            <a:endParaRPr lang="de-DE" dirty="0" smtClean="0">
              <a:sym typeface="Wingdings" panose="05000000000000000000" pitchFamily="2" charset="2"/>
            </a:endParaRPr>
          </a:p>
          <a:p>
            <a:endParaRPr lang="de-DE" dirty="0" smtClean="0">
              <a:sym typeface="Wingdings" panose="05000000000000000000" pitchFamily="2" charset="2"/>
            </a:endParaRPr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043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9138" y="1288018"/>
            <a:ext cx="7700962" cy="369332"/>
          </a:xfrm>
        </p:spPr>
        <p:txBody>
          <a:bodyPr/>
          <a:lstStyle/>
          <a:p>
            <a:r>
              <a:rPr lang="de-DE" dirty="0" smtClean="0"/>
              <a:t>Embedded Systems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ym typeface="Wingdings" panose="05000000000000000000" pitchFamily="2" charset="2"/>
              </a:rPr>
              <a:t>Probleme</a:t>
            </a:r>
          </a:p>
          <a:p>
            <a:pPr lvl="1"/>
            <a:r>
              <a:rPr lang="de-DE" dirty="0" smtClean="0">
                <a:sym typeface="Wingdings" panose="05000000000000000000" pitchFamily="2" charset="2"/>
              </a:rPr>
              <a:t>Sensordatenanzeige/ doppelte Sendung/ Falsche Größe</a:t>
            </a:r>
          </a:p>
          <a:p>
            <a:endParaRPr lang="de-DE" dirty="0" smtClean="0">
              <a:sym typeface="Wingdings" panose="05000000000000000000" pitchFamily="2" charset="2"/>
            </a:endParaRPr>
          </a:p>
          <a:p>
            <a:r>
              <a:rPr lang="de-DE" dirty="0" smtClean="0">
                <a:sym typeface="Wingdings" panose="05000000000000000000" pitchFamily="2" charset="2"/>
              </a:rPr>
              <a:t>Lösungen</a:t>
            </a:r>
          </a:p>
          <a:p>
            <a:pPr lvl="1"/>
            <a:r>
              <a:rPr lang="de-DE" dirty="0" err="1" smtClean="0">
                <a:sym typeface="Wingdings" panose="05000000000000000000" pitchFamily="2" charset="2"/>
              </a:rPr>
              <a:t>Codecleaning</a:t>
            </a:r>
            <a:r>
              <a:rPr lang="de-DE" dirty="0" smtClean="0">
                <a:sym typeface="Wingdings" panose="05000000000000000000" pitchFamily="2" charset="2"/>
              </a:rPr>
              <a:t>, richtige Größenübergabe via SPRINTF</a:t>
            </a:r>
            <a:endParaRPr lang="de-DE" dirty="0" smtClean="0">
              <a:sym typeface="Wingdings" panose="05000000000000000000" pitchFamily="2" charset="2"/>
            </a:endParaRPr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217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9138" y="1288018"/>
            <a:ext cx="7700962" cy="369332"/>
          </a:xfrm>
        </p:spPr>
        <p:txBody>
          <a:bodyPr/>
          <a:lstStyle/>
          <a:p>
            <a:r>
              <a:rPr lang="de-DE" dirty="0" smtClean="0"/>
              <a:t>Embedded Systems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ym typeface="Wingdings" panose="05000000000000000000" pitchFamily="2" charset="2"/>
              </a:rPr>
              <a:t>Kommunikation mit der APP</a:t>
            </a:r>
            <a:endParaRPr lang="de-DE" dirty="0" smtClean="0">
              <a:sym typeface="Wingdings" panose="05000000000000000000" pitchFamily="2" charset="2"/>
            </a:endParaRPr>
          </a:p>
          <a:p>
            <a:pPr lvl="1"/>
            <a:r>
              <a:rPr lang="de-DE" dirty="0" smtClean="0"/>
              <a:t>Festlegung eines Protokolls</a:t>
            </a:r>
            <a:r>
              <a:rPr lang="de-DE" dirty="0" smtClean="0"/>
              <a:t> (inkl. Funktionalitäten)</a:t>
            </a:r>
          </a:p>
          <a:p>
            <a:pPr lvl="1"/>
            <a:r>
              <a:rPr lang="de-DE" dirty="0" smtClean="0"/>
              <a:t>Funktionalitäten(On, Off, Motortest, Demo, Einzelansteuerung)</a:t>
            </a:r>
          </a:p>
          <a:p>
            <a:pPr lvl="1"/>
            <a:r>
              <a:rPr lang="de-DE" dirty="0" smtClean="0"/>
              <a:t>App versendet </a:t>
            </a:r>
            <a:r>
              <a:rPr lang="de-DE" dirty="0" err="1" smtClean="0"/>
              <a:t>Char</a:t>
            </a:r>
            <a:r>
              <a:rPr lang="de-DE" dirty="0" smtClean="0"/>
              <a:t> mit Länge 29</a:t>
            </a:r>
            <a:endParaRPr lang="de-DE" dirty="0" smtClean="0"/>
          </a:p>
          <a:p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4221088"/>
            <a:ext cx="7380312" cy="1562315"/>
          </a:xfrm>
          <a:prstGeom prst="rect">
            <a:avLst/>
          </a:prstGeom>
        </p:spPr>
      </p:pic>
      <p:cxnSp>
        <p:nvCxnSpPr>
          <p:cNvPr id="7" name="Gerade Verbindung mit Pfeil 6"/>
          <p:cNvCxnSpPr/>
          <p:nvPr/>
        </p:nvCxnSpPr>
        <p:spPr>
          <a:xfrm>
            <a:off x="2987824" y="3879229"/>
            <a:ext cx="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2669070" y="3660766"/>
            <a:ext cx="792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smtClean="0"/>
              <a:t>Motor1</a:t>
            </a:r>
            <a:endParaRPr lang="de-DE" dirty="0"/>
          </a:p>
        </p:txBody>
      </p:sp>
      <p:cxnSp>
        <p:nvCxnSpPr>
          <p:cNvPr id="9" name="Gerade Verbindung mit Pfeil 8"/>
          <p:cNvCxnSpPr/>
          <p:nvPr/>
        </p:nvCxnSpPr>
        <p:spPr>
          <a:xfrm>
            <a:off x="3505615" y="3498937"/>
            <a:ext cx="0" cy="884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3187525" y="3284018"/>
            <a:ext cx="792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smtClean="0"/>
              <a:t>Motor2</a:t>
            </a:r>
            <a:endParaRPr lang="de-DE" sz="1400" dirty="0"/>
          </a:p>
        </p:txBody>
      </p:sp>
      <p:cxnSp>
        <p:nvCxnSpPr>
          <p:cNvPr id="12" name="Gerade Verbindung mit Pfeil 11"/>
          <p:cNvCxnSpPr/>
          <p:nvPr/>
        </p:nvCxnSpPr>
        <p:spPr>
          <a:xfrm>
            <a:off x="3901659" y="3879229"/>
            <a:ext cx="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594382" y="3657744"/>
            <a:ext cx="792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smtClean="0"/>
              <a:t>Motor3</a:t>
            </a:r>
            <a:endParaRPr lang="de-DE" sz="1400" dirty="0"/>
          </a:p>
        </p:txBody>
      </p:sp>
      <p:cxnSp>
        <p:nvCxnSpPr>
          <p:cNvPr id="14" name="Gerade Verbindung mit Pfeil 13"/>
          <p:cNvCxnSpPr/>
          <p:nvPr/>
        </p:nvCxnSpPr>
        <p:spPr>
          <a:xfrm>
            <a:off x="4386619" y="3482279"/>
            <a:ext cx="141" cy="884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4101359" y="3280246"/>
            <a:ext cx="792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smtClean="0"/>
              <a:t>Motor4</a:t>
            </a:r>
            <a:endParaRPr lang="de-DE" sz="1400" dirty="0"/>
          </a:p>
        </p:txBody>
      </p:sp>
      <p:cxnSp>
        <p:nvCxnSpPr>
          <p:cNvPr id="41" name="Gerade Verbindung mit Pfeil 40"/>
          <p:cNvCxnSpPr/>
          <p:nvPr/>
        </p:nvCxnSpPr>
        <p:spPr>
          <a:xfrm flipV="1">
            <a:off x="3235026" y="4509876"/>
            <a:ext cx="0" cy="143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/>
          <p:nvPr/>
        </p:nvCxnSpPr>
        <p:spPr>
          <a:xfrm flipV="1">
            <a:off x="3674809" y="4512053"/>
            <a:ext cx="0" cy="143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/>
          <p:nvPr/>
        </p:nvCxnSpPr>
        <p:spPr>
          <a:xfrm flipV="1">
            <a:off x="4145072" y="4512053"/>
            <a:ext cx="0" cy="143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/>
          <p:cNvCxnSpPr/>
          <p:nvPr/>
        </p:nvCxnSpPr>
        <p:spPr>
          <a:xfrm flipV="1">
            <a:off x="4602272" y="4505521"/>
            <a:ext cx="0" cy="143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/>
          <p:cNvCxnSpPr/>
          <p:nvPr/>
        </p:nvCxnSpPr>
        <p:spPr>
          <a:xfrm>
            <a:off x="3235026" y="4648781"/>
            <a:ext cx="21290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51"/>
          <p:cNvCxnSpPr/>
          <p:nvPr/>
        </p:nvCxnSpPr>
        <p:spPr>
          <a:xfrm flipV="1">
            <a:off x="5364088" y="3879229"/>
            <a:ext cx="0" cy="769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feld 53"/>
          <p:cNvSpPr txBox="1"/>
          <p:nvPr/>
        </p:nvSpPr>
        <p:spPr>
          <a:xfrm>
            <a:off x="4772566" y="3649347"/>
            <a:ext cx="12770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smtClean="0"/>
              <a:t>Wert für MotorX</a:t>
            </a:r>
            <a:endParaRPr lang="de-DE" sz="1400" dirty="0"/>
          </a:p>
        </p:txBody>
      </p:sp>
      <p:sp>
        <p:nvSpPr>
          <p:cNvPr id="56" name="Textfeld 55"/>
          <p:cNvSpPr txBox="1"/>
          <p:nvPr/>
        </p:nvSpPr>
        <p:spPr>
          <a:xfrm>
            <a:off x="6171144" y="3220669"/>
            <a:ext cx="27386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smtClean="0"/>
              <a:t>Theoretisch: Werte </a:t>
            </a:r>
            <a:r>
              <a:rPr lang="de-DE" sz="1100" dirty="0" smtClean="0"/>
              <a:t>von 0 – 255 möglich</a:t>
            </a:r>
            <a:endParaRPr lang="de-DE" sz="1400" dirty="0"/>
          </a:p>
        </p:txBody>
      </p:sp>
      <p:sp>
        <p:nvSpPr>
          <p:cNvPr id="57" name="Textfeld 56"/>
          <p:cNvSpPr txBox="1"/>
          <p:nvPr/>
        </p:nvSpPr>
        <p:spPr>
          <a:xfrm>
            <a:off x="6188210" y="3411051"/>
            <a:ext cx="27386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smtClean="0"/>
              <a:t>Praktisch: Werte von 0 – .. möglich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3560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9138" y="1288018"/>
            <a:ext cx="7700962" cy="369332"/>
          </a:xfrm>
        </p:spPr>
        <p:txBody>
          <a:bodyPr/>
          <a:lstStyle/>
          <a:p>
            <a:r>
              <a:rPr lang="de-DE" dirty="0" smtClean="0"/>
              <a:t>GUI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407" y="2496111"/>
            <a:ext cx="5073050" cy="3395393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980728"/>
            <a:ext cx="2051720" cy="1231032"/>
          </a:xfrm>
          <a:prstGeom prst="rect">
            <a:avLst/>
          </a:prstGeom>
        </p:spPr>
      </p:pic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719138" y="1773238"/>
            <a:ext cx="7705725" cy="4352925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Funktionen:</a:t>
            </a:r>
            <a:endParaRPr lang="de-DE" dirty="0" smtClean="0"/>
          </a:p>
          <a:p>
            <a:r>
              <a:rPr lang="de-DE" dirty="0" smtClean="0"/>
              <a:t>A</a:t>
            </a:r>
          </a:p>
          <a:p>
            <a:r>
              <a:rPr lang="de-DE" dirty="0" smtClean="0"/>
              <a:t>B</a:t>
            </a:r>
          </a:p>
          <a:p>
            <a:r>
              <a:rPr lang="de-DE" dirty="0"/>
              <a:t>C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75009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T_pptmaster_mathnat">
  <a:themeElements>
    <a:clrScheme name="Uni Tübingen inkl. Sekundarfarben">
      <a:dk1>
        <a:srgbClr val="333333"/>
      </a:dk1>
      <a:lt1>
        <a:srgbClr val="FFFFFF"/>
      </a:lt1>
      <a:dk2>
        <a:srgbClr val="A51E37"/>
      </a:dk2>
      <a:lt2>
        <a:srgbClr val="2D2015"/>
      </a:lt2>
      <a:accent1>
        <a:srgbClr val="BFBFBF"/>
      </a:accent1>
      <a:accent2>
        <a:srgbClr val="B4A069"/>
      </a:accent2>
      <a:accent3>
        <a:srgbClr val="415A8C"/>
      </a:accent3>
      <a:accent4>
        <a:srgbClr val="A51E37"/>
      </a:accent4>
      <a:accent5>
        <a:srgbClr val="326E1E"/>
      </a:accent5>
      <a:accent6>
        <a:srgbClr val="D29600"/>
      </a:accent6>
      <a:hlink>
        <a:srgbClr val="32414B"/>
      </a:hlink>
      <a:folHlink>
        <a:srgbClr val="A51E37"/>
      </a:folHlink>
    </a:clrScheme>
    <a:fontScheme name="UT_TIT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UT_TITEL 1">
        <a:dk1>
          <a:srgbClr val="333333"/>
        </a:dk1>
        <a:lt1>
          <a:srgbClr val="FFFFFF"/>
        </a:lt1>
        <a:dk2>
          <a:srgbClr val="A51E37"/>
        </a:dk2>
        <a:lt2>
          <a:srgbClr val="2D2015"/>
        </a:lt2>
        <a:accent1>
          <a:srgbClr val="ADB3B7"/>
        </a:accent1>
        <a:accent2>
          <a:srgbClr val="B4A069"/>
        </a:accent2>
        <a:accent3>
          <a:srgbClr val="FFFFFF"/>
        </a:accent3>
        <a:accent4>
          <a:srgbClr val="2A2A2A"/>
        </a:accent4>
        <a:accent5>
          <a:srgbClr val="D3D6D8"/>
        </a:accent5>
        <a:accent6>
          <a:srgbClr val="A3915E"/>
        </a:accent6>
        <a:hlink>
          <a:srgbClr val="32414B"/>
        </a:hlink>
        <a:folHlink>
          <a:srgbClr val="A51E3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202</Words>
  <Application>Microsoft Macintosh PowerPoint</Application>
  <PresentationFormat>Bildschirmpräsentation (4:3)</PresentationFormat>
  <Paragraphs>80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8" baseType="lpstr">
      <vt:lpstr>Wingdings</vt:lpstr>
      <vt:lpstr>Arial</vt:lpstr>
      <vt:lpstr>UT_pptmaster_mathnat</vt:lpstr>
      <vt:lpstr>PiSense mit Quadrocopter</vt:lpstr>
      <vt:lpstr>Inhalt</vt:lpstr>
      <vt:lpstr>Architektur des Projektes</vt:lpstr>
      <vt:lpstr>Embedded Systems</vt:lpstr>
      <vt:lpstr>Embedded Systems</vt:lpstr>
      <vt:lpstr>Embedded Systems</vt:lpstr>
      <vt:lpstr>Embedded Systems</vt:lpstr>
      <vt:lpstr>Embedded Systems</vt:lpstr>
      <vt:lpstr>GUI</vt:lpstr>
      <vt:lpstr>Datenbanken </vt:lpstr>
      <vt:lpstr>Applikation</vt:lpstr>
      <vt:lpstr>WebProjectManagment</vt:lpstr>
      <vt:lpstr>Fragen?</vt:lpstr>
      <vt:lpstr>Live Präsentation</vt:lpstr>
      <vt:lpstr>Vielen Dank für Ihre Aufmerksamkeit</vt:lpstr>
    </vt:vector>
  </TitlesOfParts>
  <Company>Hewlett-Packard Company</Company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Sebastian Burg;bringman@fzi.de;Rudi Seidl</dc:creator>
  <cp:lastModifiedBy>Dominik Heinrich</cp:lastModifiedBy>
  <cp:revision>464</cp:revision>
  <dcterms:created xsi:type="dcterms:W3CDTF">2012-05-03T09:32:35Z</dcterms:created>
  <dcterms:modified xsi:type="dcterms:W3CDTF">2016-08-29T21:26:33Z</dcterms:modified>
</cp:coreProperties>
</file>